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22"/>
  </p:notesMasterIdLst>
  <p:sldIdLst>
    <p:sldId id="273" r:id="rId2"/>
    <p:sldId id="259" r:id="rId3"/>
    <p:sldId id="277" r:id="rId4"/>
    <p:sldId id="278" r:id="rId5"/>
    <p:sldId id="276" r:id="rId6"/>
    <p:sldId id="262" r:id="rId7"/>
    <p:sldId id="258" r:id="rId8"/>
    <p:sldId id="272" r:id="rId9"/>
    <p:sldId id="261" r:id="rId10"/>
    <p:sldId id="263" r:id="rId11"/>
    <p:sldId id="267" r:id="rId12"/>
    <p:sldId id="264" r:id="rId13"/>
    <p:sldId id="265" r:id="rId14"/>
    <p:sldId id="266" r:id="rId15"/>
    <p:sldId id="269" r:id="rId16"/>
    <p:sldId id="268" r:id="rId17"/>
    <p:sldId id="270" r:id="rId18"/>
    <p:sldId id="275" r:id="rId19"/>
    <p:sldId id="271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2" d="100"/>
          <a:sy n="62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new data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new data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Sawtooth – all harmonics</a:t>
            </a:r>
          </a:p>
          <a:p>
            <a:r>
              <a:rPr lang="en-US" dirty="0"/>
              <a:t>Square – odd harmonics</a:t>
            </a:r>
          </a:p>
          <a:p>
            <a:r>
              <a:rPr lang="en-US" dirty="0"/>
              <a:t>Channels like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weight and bias is nudged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CNNs good for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3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4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/3.0/deed.en_GB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75EF-E452-40C1-BF6F-6EBAFF9BE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CFD3F-E681-4857-B2E6-6F0814F28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411900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308-7998-4C5F-93BD-039C0AAD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6490-1E0B-4D9E-9559-C73DF68A5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wave signal can be represented as sinusoidal waves</a:t>
            </a:r>
          </a:p>
          <a:p>
            <a:r>
              <a:rPr lang="en-US" dirty="0"/>
              <a:t>Fourier transform </a:t>
            </a:r>
          </a:p>
          <a:p>
            <a:r>
              <a:rPr lang="en-US" dirty="0"/>
              <a:t>Magnitude and phase over frequency and time</a:t>
            </a:r>
          </a:p>
        </p:txBody>
      </p:sp>
    </p:spTree>
    <p:extLst>
      <p:ext uri="{BB962C8B-B14F-4D97-AF65-F5344CB8AC3E}">
        <p14:creationId xmlns:p14="http://schemas.microsoft.com/office/powerpoint/2010/main" val="310312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8532E-F50F-45AF-8283-BFE2CC706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7650" cy="36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3E1888-1286-41A3-9441-0CB28D785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50" y="0"/>
            <a:ext cx="5487650" cy="3658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F331F-F337-443F-B1BD-26F454E8D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4"/>
          <a:stretch/>
        </p:blipFill>
        <p:spPr>
          <a:xfrm>
            <a:off x="3160186" y="3404976"/>
            <a:ext cx="5487650" cy="3453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9A82F-8036-47C0-AC74-16326089D67B}"/>
              </a:ext>
            </a:extLst>
          </p:cNvPr>
          <p:cNvSpPr txBox="1"/>
          <p:nvPr/>
        </p:nvSpPr>
        <p:spPr>
          <a:xfrm>
            <a:off x="442452" y="4719484"/>
            <a:ext cx="2315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using </a:t>
            </a:r>
            <a:r>
              <a:rPr lang="en-US" dirty="0" err="1"/>
              <a:t>Librosa’s</a:t>
            </a:r>
            <a:r>
              <a:rPr lang="en-US" dirty="0"/>
              <a:t> short term Fourier transform (</a:t>
            </a:r>
            <a:r>
              <a:rPr lang="en-US" dirty="0" err="1"/>
              <a:t>stft</a:t>
            </a:r>
            <a:r>
              <a:rPr lang="en-US" dirty="0"/>
              <a:t>) function</a:t>
            </a:r>
          </a:p>
        </p:txBody>
      </p:sp>
    </p:spTree>
    <p:extLst>
      <p:ext uri="{BB962C8B-B14F-4D97-AF65-F5344CB8AC3E}">
        <p14:creationId xmlns:p14="http://schemas.microsoft.com/office/powerpoint/2010/main" val="310776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AA0148-CD61-4E62-BB29-FEC35760CF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249487"/>
                <a:ext cx="4928084" cy="35417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Weights (w) on each edge between neuron output (x) to neuron, bias (b) at each node</a:t>
                </a:r>
              </a:p>
              <a:p>
                <a:r>
                  <a:rPr lang="en-US" dirty="0"/>
                  <a:t>A neuron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passed through an activation function</a:t>
                </a:r>
              </a:p>
              <a:p>
                <a:r>
                  <a:rPr lang="en-US" dirty="0"/>
                  <a:t>Cost function</a:t>
                </a:r>
              </a:p>
              <a:p>
                <a:r>
                  <a:rPr lang="en-US" dirty="0"/>
                  <a:t>Backpropagation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AA0148-CD61-4E62-BB29-FEC35760CF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249487"/>
                <a:ext cx="4928084" cy="3541714"/>
              </a:xfrm>
              <a:blipFill>
                <a:blip r:embed="rId3"/>
                <a:stretch>
                  <a:fillRect l="-1236" t="-1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5812" r="2628"/>
          <a:stretch/>
        </p:blipFill>
        <p:spPr bwMode="auto">
          <a:xfrm>
            <a:off x="6215269" y="365125"/>
            <a:ext cx="5658680" cy="583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26EE0-F69E-4894-A688-01E1F24ACDC6}"/>
              </a:ext>
            </a:extLst>
          </p:cNvPr>
          <p:cNvSpPr txBox="1"/>
          <p:nvPr/>
        </p:nvSpPr>
        <p:spPr>
          <a:xfrm>
            <a:off x="5427039" y="6204777"/>
            <a:ext cx="676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Michael Nielsen’s “Neural Networks and Deep Learning,” licensed under a </a:t>
            </a:r>
            <a:r>
              <a:rPr lang="en-US" sz="1600" dirty="0">
                <a:hlinkClick r:id="rId5"/>
              </a:rPr>
              <a:t>Creative Commons Attribution-</a:t>
            </a:r>
            <a:r>
              <a:rPr lang="en-US" sz="1600" dirty="0" err="1">
                <a:hlinkClick r:id="rId5"/>
              </a:rPr>
              <a:t>NonCommercial</a:t>
            </a:r>
            <a:r>
              <a:rPr lang="en-US" sz="1600" dirty="0">
                <a:hlinkClick r:id="rId5"/>
              </a:rPr>
              <a:t> 3.0 </a:t>
            </a:r>
            <a:r>
              <a:rPr lang="en-US" sz="1600" dirty="0" err="1">
                <a:hlinkClick r:id="rId5"/>
              </a:rPr>
              <a:t>Unported</a:t>
            </a:r>
            <a:r>
              <a:rPr lang="en-US" sz="1600" dirty="0">
                <a:hlinkClick r:id="rId5"/>
              </a:rPr>
              <a:t> License</a:t>
            </a:r>
            <a:r>
              <a:rPr lang="en-US" sz="1600" dirty="0"/>
              <a:t>. 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1FF9-B37D-4A8F-88C5-A9C6C914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11758-21A1-4BC6-8FB5-051EF607A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49788" cy="3541714"/>
          </a:xfrm>
        </p:spPr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</p:txBody>
      </p:sp>
      <p:pic>
        <p:nvPicPr>
          <p:cNvPr id="205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3937FDA1-B68F-4525-880E-B19CBD209D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6" y="17494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4EEE0C-AA41-4084-9CEA-CFAA5E3900E4}"/>
              </a:ext>
            </a:extLst>
          </p:cNvPr>
          <p:cNvSpPr txBox="1"/>
          <p:nvPr/>
        </p:nvSpPr>
        <p:spPr>
          <a:xfrm>
            <a:off x="7469189" y="6262158"/>
            <a:ext cx="3884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Medium.com</a:t>
            </a:r>
          </a:p>
        </p:txBody>
      </p:sp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Generative adversarial networks (GANs) </a:t>
            </a:r>
          </a:p>
          <a:p>
            <a:r>
              <a:rPr lang="en-US" dirty="0" err="1"/>
              <a:t>Variational</a:t>
            </a:r>
            <a:r>
              <a:rPr lang="en-US" dirty="0"/>
              <a:t>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2251586" y="569101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A1553-96FC-45E7-A07E-2FD46CCB42B1}"/>
              </a:ext>
            </a:extLst>
          </p:cNvPr>
          <p:cNvSpPr txBox="1"/>
          <p:nvPr/>
        </p:nvSpPr>
        <p:spPr>
          <a:xfrm>
            <a:off x="1705895" y="6134048"/>
            <a:ext cx="913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Prof. </a:t>
            </a:r>
            <a:r>
              <a:rPr lang="en-US" sz="1600" dirty="0" err="1"/>
              <a:t>Seungchul</a:t>
            </a:r>
            <a:r>
              <a:rPr lang="en-US" sz="1600" dirty="0"/>
              <a:t> Lee’s GitHub </a:t>
            </a:r>
          </a:p>
          <a:p>
            <a:r>
              <a:rPr lang="en-US" sz="1600" dirty="0"/>
              <a:t>http://i-systems.github.io/HSE545/machine%20learning%20all/Workshop/CAE/06_CAE_Autoencoder.html</a:t>
            </a:r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1196002" y="4880251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1196003" y="2588135"/>
                <a:ext cx="2319131" cy="1722782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03" y="2588135"/>
                <a:ext cx="2319131" cy="1722782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7719390" y="2577546"/>
                <a:ext cx="2319131" cy="1722782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390" y="2577546"/>
                <a:ext cx="2319131" cy="1722782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4691268" y="1046920"/>
            <a:ext cx="2199861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4691268" y="4465972"/>
            <a:ext cx="2199861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0595115" y="2977269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2150159" y="446637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164418" y="3309725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5470910" y="2757530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5471158" y="3861665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5631177" y="3278913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6024106" y="3278913"/>
            <a:ext cx="1569387" cy="286915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2226357" y="1537252"/>
            <a:ext cx="2385391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921804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of annotated audio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 from audio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431720" y="3079381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127719" y="2597676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20865B6-D781-4D94-85B9-3A161A62492D}"/>
              </a:ext>
            </a:extLst>
          </p:cNvPr>
          <p:cNvSpPr/>
          <p:nvPr/>
        </p:nvSpPr>
        <p:spPr>
          <a:xfrm>
            <a:off x="6425868" y="4865933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audio from spectrograms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67C180-BD6B-44DC-B9DC-5FD2FCA5BCF3}"/>
              </a:ext>
            </a:extLst>
          </p:cNvPr>
          <p:cNvGrpSpPr/>
          <p:nvPr/>
        </p:nvGrpSpPr>
        <p:grpSpPr>
          <a:xfrm rot="5400000">
            <a:off x="7151868" y="4371850"/>
            <a:ext cx="390639" cy="456974"/>
            <a:chOff x="2031118" y="1467892"/>
            <a:chExt cx="390639" cy="456974"/>
          </a:xfrm>
        </p:grpSpPr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B1219A7-8E5A-4509-853C-09B73B019FA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Right 4">
              <a:extLst>
                <a:ext uri="{FF2B5EF4-FFF2-40B4-BE49-F238E27FC236}">
                  <a16:creationId xmlns:a16="http://schemas.microsoft.com/office/drawing/2014/main" id="{C993812C-A985-4D10-8CB9-3BB96B73E72C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F61-86EB-419A-9ACA-62D12CE7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6B1C2-7F88-45CF-B85E-700CFF0B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2 audio is from the University of Arizona MIDI database (public domain) using a leading </a:t>
            </a:r>
            <a:r>
              <a:rPr lang="en-US" dirty="0" err="1"/>
              <a:t>soundfont</a:t>
            </a:r>
            <a:r>
              <a:rPr lang="en-US" dirty="0"/>
              <a:t> and from free-stock-music.com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</a:t>
            </a:r>
            <a:r>
              <a:rPr lang="en-US" sz="1600" i="1" dirty="0"/>
              <a:t>IEEE Signal Processing Magazine, 35</a:t>
            </a:r>
            <a:r>
              <a:rPr lang="en-US" sz="1600" dirty="0"/>
              <a:t>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</a:t>
            </a:r>
            <a:r>
              <a:rPr lang="en-US" sz="1600" i="1" dirty="0"/>
              <a:t>Advances in Neural Information Processing Systems, 27</a:t>
            </a:r>
            <a:r>
              <a:rPr lang="en-US" sz="1600" dirty="0"/>
              <a:t>,</a:t>
            </a:r>
            <a:r>
              <a:rPr lang="en-US" sz="1600" i="1" dirty="0"/>
              <a:t> </a:t>
            </a:r>
            <a:r>
              <a:rPr lang="en-US" sz="1600" dirty="0"/>
              <a:t>pp. 2672–2680. arXiv:1406.2661 [stat.ML]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17D783F4-52C2-4056-8EAD-2548FA474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01664" y="3075314"/>
            <a:ext cx="609600" cy="609600"/>
          </a:xfrm>
          <a:prstGeom prst="rect">
            <a:avLst/>
          </a:prstGeom>
        </p:spPr>
      </p:pic>
      <p:pic>
        <p:nvPicPr>
          <p:cNvPr id="10" name="dance-scaled">
            <a:hlinkClick r:id="" action="ppaction://media"/>
            <a:extLst>
              <a:ext uri="{FF2B5EF4-FFF2-40B4-BE49-F238E27FC236}">
                <a16:creationId xmlns:a16="http://schemas.microsoft.com/office/drawing/2014/main" id="{47683B72-D383-44B8-AC14-9438472649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94355" y="3075314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E8466-3088-4EFF-943C-7FB378D92DAD}"/>
              </a:ext>
            </a:extLst>
          </p:cNvPr>
          <p:cNvSpPr txBox="1"/>
          <p:nvPr/>
        </p:nvSpPr>
        <p:spPr>
          <a:xfrm>
            <a:off x="2374490" y="2367428"/>
            <a:ext cx="384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Actual recording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08E7F-4491-429E-AB50-4545DB83E76F}"/>
              </a:ext>
            </a:extLst>
          </p:cNvPr>
          <p:cNvSpPr txBox="1"/>
          <p:nvPr/>
        </p:nvSpPr>
        <p:spPr>
          <a:xfrm>
            <a:off x="7683910" y="2367428"/>
            <a:ext cx="2050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MIDI</a:t>
            </a:r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1B36-EF0F-4ECE-9DA9-7DBEFE36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C9AA-9134-431A-B30F-90A740C2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MORE PICTURES, LESS WORDS (at least 2 pics per slide, don’t do it by words if you can picture)</a:t>
            </a:r>
          </a:p>
          <a:p>
            <a:pPr lvl="1"/>
            <a:r>
              <a:rPr lang="en-US" dirty="0"/>
              <a:t>Axes on spectrograms, label </a:t>
            </a:r>
          </a:p>
          <a:p>
            <a:r>
              <a:rPr lang="en-US" dirty="0"/>
              <a:t>Better bridges/connecting each slide to the next</a:t>
            </a:r>
          </a:p>
          <a:p>
            <a:r>
              <a:rPr lang="en-US" dirty="0"/>
              <a:t>More color contrast in workflow</a:t>
            </a:r>
          </a:p>
          <a:p>
            <a:r>
              <a:rPr lang="en-US" dirty="0"/>
              <a:t>Better hook</a:t>
            </a:r>
          </a:p>
          <a:p>
            <a:r>
              <a:rPr lang="en-US" dirty="0"/>
              <a:t>Key for workflow</a:t>
            </a:r>
          </a:p>
          <a:p>
            <a:r>
              <a:rPr lang="en-US" dirty="0"/>
              <a:t>Two audio side by side for midi</a:t>
            </a:r>
          </a:p>
          <a:p>
            <a:r>
              <a:rPr lang="en-US" dirty="0"/>
              <a:t>Audio for spectrogram without phases</a:t>
            </a:r>
          </a:p>
          <a:p>
            <a:r>
              <a:rPr lang="en-US" dirty="0"/>
              <a:t>Justification for project, both now and final goal</a:t>
            </a:r>
          </a:p>
          <a:p>
            <a:pPr lvl="1"/>
            <a:r>
              <a:rPr lang="en-US" dirty="0"/>
              <a:t>Real life application</a:t>
            </a:r>
          </a:p>
          <a:p>
            <a:r>
              <a:rPr lang="en-US" dirty="0"/>
              <a:t>Which part of slides go under workflow</a:t>
            </a:r>
          </a:p>
          <a:p>
            <a:r>
              <a:rPr lang="en-US" dirty="0"/>
              <a:t>Cite Medium.com workflow</a:t>
            </a:r>
          </a:p>
          <a:p>
            <a:r>
              <a:rPr lang="en-US" dirty="0"/>
              <a:t>Label diagrams better (axes on spectrogram, title of </a:t>
            </a:r>
            <a:r>
              <a:rPr lang="en-US" dirty="0" err="1"/>
              <a:t>vaes</a:t>
            </a:r>
            <a:r>
              <a:rPr lang="en-US" dirty="0"/>
              <a:t> and </a:t>
            </a:r>
            <a:r>
              <a:rPr lang="en-US" dirty="0" err="1"/>
              <a:t>gans</a:t>
            </a:r>
            <a:r>
              <a:rPr lang="en-US" dirty="0"/>
              <a:t>)</a:t>
            </a:r>
          </a:p>
          <a:p>
            <a:r>
              <a:rPr lang="en-US" dirty="0"/>
              <a:t>Elaborate on classification vs generation, maybe remove that slide or expand that slide</a:t>
            </a:r>
          </a:p>
          <a:p>
            <a:pPr lvl="1"/>
            <a:r>
              <a:rPr lang="en-US" dirty="0"/>
              <a:t>Could connect to imputation, need better bridge from previous slide to that one</a:t>
            </a:r>
          </a:p>
          <a:p>
            <a:r>
              <a:rPr lang="en-US" dirty="0"/>
              <a:t>Connect VAEs and GANs: encoder and generator parallel, how latent spaces connect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9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0B04BB1-EB3A-4CFB-9908-22A504776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  <p:pic>
        <p:nvPicPr>
          <p:cNvPr id="4" name="dance-scaled">
            <a:hlinkClick r:id="" action="ppaction://media"/>
            <a:extLst>
              <a:ext uri="{FF2B5EF4-FFF2-40B4-BE49-F238E27FC236}">
                <a16:creationId xmlns:a16="http://schemas.microsoft.com/office/drawing/2014/main" id="{0CA72133-95E2-4C01-B7FC-38E8E8F3F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707BBE1-D5C3-489B-A5E6-E70992EDF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A5A80-2DC5-46EA-873B-3A25D6C4F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Actual recording</a:t>
            </a:r>
          </a:p>
        </p:txBody>
      </p:sp>
    </p:spTree>
    <p:extLst>
      <p:ext uri="{BB962C8B-B14F-4D97-AF65-F5344CB8AC3E}">
        <p14:creationId xmlns:p14="http://schemas.microsoft.com/office/powerpoint/2010/main" val="17694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Audio from MIDI</a:t>
            </a:r>
          </a:p>
        </p:txBody>
      </p:sp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E26883D0-A4E4-4805-A0E1-DF615FA1E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17FD6-7ED0-4C50-A8A9-9B208CF62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86538-2BD6-4AEB-A105-D7760DE04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AAE30-9803-4E7A-969D-3BD5424E2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918" y="640679"/>
            <a:ext cx="7004943" cy="4669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5FDB9-CD4D-45B1-AFE8-EAA843A3E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25" y="114644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911B-9102-4B0C-975F-B7DA2CE7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847F-5EB3-403B-BB2B-D76C40D69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as samples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A lot of data points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Hard to model</a:t>
            </a:r>
          </a:p>
        </p:txBody>
      </p:sp>
    </p:spTree>
    <p:extLst>
      <p:ext uri="{BB962C8B-B14F-4D97-AF65-F5344CB8AC3E}">
        <p14:creationId xmlns:p14="http://schemas.microsoft.com/office/powerpoint/2010/main" val="52487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MIDI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519D-3AC6-4E00-9E48-4A170B71C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Instrument, pitch, velocity, and time</a:t>
            </a:r>
          </a:p>
          <a:p>
            <a:r>
              <a:rPr lang="en-US" dirty="0"/>
              <a:t>Have gotten better but still sound terrible</a:t>
            </a:r>
          </a:p>
          <a:p>
            <a:r>
              <a:rPr lang="en-US" dirty="0"/>
              <a:t>Playback uses </a:t>
            </a:r>
            <a:r>
              <a:rPr lang="en-US" b="1" dirty="0" err="1"/>
              <a:t>soundfonts</a:t>
            </a:r>
            <a:endParaRPr lang="en-US" dirty="0"/>
          </a:p>
          <a:p>
            <a:pPr lvl="1"/>
            <a:r>
              <a:rPr lang="en-US" dirty="0"/>
              <a:t>Contains actual sound samples</a:t>
            </a:r>
          </a:p>
          <a:p>
            <a:r>
              <a:rPr lang="en-US" dirty="0"/>
              <a:t>Does it sound good?</a:t>
            </a:r>
          </a:p>
        </p:txBody>
      </p:sp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EC04-0310-42DA-B98C-B04E04E6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instruments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F84B-5BFE-4DCA-88E8-CC29B063B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</p:txBody>
      </p:sp>
    </p:spTree>
    <p:extLst>
      <p:ext uri="{BB962C8B-B14F-4D97-AF65-F5344CB8AC3E}">
        <p14:creationId xmlns:p14="http://schemas.microsoft.com/office/powerpoint/2010/main" val="22962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Gradients and genetic algorithms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12160</TotalTime>
  <Words>880</Words>
  <Application>Microsoft Office PowerPoint</Application>
  <PresentationFormat>Widescreen</PresentationFormat>
  <Paragraphs>113</Paragraphs>
  <Slides>20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Retrospect</vt:lpstr>
      <vt:lpstr>Synthesizing realistic audio using generative adversarial networks</vt:lpstr>
      <vt:lpstr>PowerPoint Presentation</vt:lpstr>
      <vt:lpstr>PowerPoint Presentation</vt:lpstr>
      <vt:lpstr>PowerPoint Presentation</vt:lpstr>
      <vt:lpstr>PowerPoint Presentation</vt:lpstr>
      <vt:lpstr>Audio</vt:lpstr>
      <vt:lpstr>Let there be MIDI</vt:lpstr>
      <vt:lpstr>Properties of instruments</vt:lpstr>
      <vt:lpstr>Machine learning</vt:lpstr>
      <vt:lpstr>Spectrograms</vt:lpstr>
      <vt:lpstr>PowerPoint Presentation</vt:lpstr>
      <vt:lpstr>Neural networks (NNs)</vt:lpstr>
      <vt:lpstr>Convolutional Neural Networks (CNNs)</vt:lpstr>
      <vt:lpstr>Generative models</vt:lpstr>
      <vt:lpstr>PowerPoint Presentation</vt:lpstr>
      <vt:lpstr>PowerPoint Presentation</vt:lpstr>
      <vt:lpstr>PowerPoint Presentation</vt:lpstr>
      <vt:lpstr>References</vt:lpstr>
      <vt:lpstr>References</vt:lpstr>
      <vt:lpstr>Things to fix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46</cp:revision>
  <dcterms:created xsi:type="dcterms:W3CDTF">2018-10-16T14:09:09Z</dcterms:created>
  <dcterms:modified xsi:type="dcterms:W3CDTF">2018-12-02T23:45:18Z</dcterms:modified>
</cp:coreProperties>
</file>